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74" r:id="rId4"/>
    <p:sldId id="273" r:id="rId5"/>
    <p:sldId id="275" r:id="rId6"/>
    <p:sldId id="279" r:id="rId7"/>
    <p:sldId id="276" r:id="rId8"/>
    <p:sldId id="268" r:id="rId9"/>
    <p:sldId id="277" r:id="rId10"/>
    <p:sldId id="281" r:id="rId11"/>
    <p:sldId id="280" r:id="rId12"/>
    <p:sldId id="278" r:id="rId13"/>
    <p:sldId id="269" r:id="rId14"/>
    <p:sldId id="259" r:id="rId15"/>
    <p:sldId id="260" r:id="rId16"/>
    <p:sldId id="261" r:id="rId17"/>
    <p:sldId id="267" r:id="rId18"/>
    <p:sldId id="283" r:id="rId19"/>
    <p:sldId id="282" r:id="rId20"/>
    <p:sldId id="264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нин Артем Максимович" initials="ВАМ" lastIdx="1" clrIdx="0">
    <p:extLst>
      <p:ext uri="{19B8F6BF-5375-455C-9EA6-DF929625EA0E}">
        <p15:presenceInfo xmlns:p15="http://schemas.microsoft.com/office/powerpoint/2012/main" userId="Воронин Артем Максимо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94"/>
  </p:normalViewPr>
  <p:slideViewPr>
    <p:cSldViewPr>
      <p:cViewPr varScale="1">
        <p:scale>
          <a:sx n="69" d="100"/>
          <a:sy n="69" d="100"/>
        </p:scale>
        <p:origin x="15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6A03B5-F495-4B92-B41A-D811BF0B014A}" type="doc">
      <dgm:prSet loTypeId="urn:microsoft.com/office/officeart/2009/3/layout/SpiralPicture" loCatId="picture" qsTypeId="urn:microsoft.com/office/officeart/2005/8/quickstyle/simple4" qsCatId="simple" csTypeId="urn:microsoft.com/office/officeart/2005/8/colors/accent1_2" csCatId="accent1" phldr="1"/>
      <dgm:spPr/>
    </dgm:pt>
    <dgm:pt modelId="{2D69142A-D97C-49C4-8ADE-C1509B5F7D29}">
      <dgm:prSet phldrT="[Текст]" phldr="1"/>
      <dgm:spPr/>
      <dgm:t>
        <a:bodyPr/>
        <a:lstStyle/>
        <a:p>
          <a:endParaRPr lang="ru-RU"/>
        </a:p>
      </dgm:t>
    </dgm:pt>
    <dgm:pt modelId="{B6DE17BC-D3AA-461E-9369-3E9FC05C4453}" type="parTrans" cxnId="{D56154EC-1C1E-4088-A2B9-C2D808552CFA}">
      <dgm:prSet/>
      <dgm:spPr/>
      <dgm:t>
        <a:bodyPr/>
        <a:lstStyle/>
        <a:p>
          <a:endParaRPr lang="ru-RU"/>
        </a:p>
      </dgm:t>
    </dgm:pt>
    <dgm:pt modelId="{73141AC0-7C15-43CE-98CB-9268CE7AF06D}" type="sibTrans" cxnId="{D56154EC-1C1E-4088-A2B9-C2D808552CFA}">
      <dgm:prSet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Системы компьютерного зрения: современные задачи и методы - Control  Engineering Russia">
            <a:extLst>
              <a:ext uri="{FF2B5EF4-FFF2-40B4-BE49-F238E27FC236}">
                <a16:creationId xmlns:a16="http://schemas.microsoft.com/office/drawing/2014/main" id="{B87D1587-A78C-4196-B132-2B4AA4C52A37}"/>
              </a:ext>
            </a:extLst>
          </dgm14:cNvPr>
        </a:ext>
      </dgm:extLst>
    </dgm:pt>
    <dgm:pt modelId="{FFEFD191-85BC-4ECA-A93F-41853BA9D7E7}" type="pres">
      <dgm:prSet presAssocID="{736A03B5-F495-4B92-B41A-D811BF0B014A}" presName="Name0" presStyleCnt="0">
        <dgm:presLayoutVars>
          <dgm:chMax val="5"/>
          <dgm:dir/>
        </dgm:presLayoutVars>
      </dgm:prSet>
      <dgm:spPr/>
    </dgm:pt>
    <dgm:pt modelId="{E4F8475D-EBB8-4451-8BC3-918949267F63}" type="pres">
      <dgm:prSet presAssocID="{736A03B5-F495-4B92-B41A-D811BF0B014A}" presName="picts" presStyleCnt="0"/>
      <dgm:spPr/>
    </dgm:pt>
    <dgm:pt modelId="{B46A5BDA-5209-4632-A967-F7ABCCD2BD2B}" type="pres">
      <dgm:prSet presAssocID="{736A03B5-F495-4B92-B41A-D811BF0B014A}" presName="space1" presStyleCnt="0"/>
      <dgm:spPr/>
    </dgm:pt>
    <dgm:pt modelId="{87F26E50-714C-4FF2-B1A3-13FE7BCCDCAE}" type="pres">
      <dgm:prSet presAssocID="{736A03B5-F495-4B92-B41A-D811BF0B014A}" presName="space2" presStyleCnt="0"/>
      <dgm:spPr/>
    </dgm:pt>
    <dgm:pt modelId="{9706C275-8385-4678-8AC4-C3EF5887D389}" type="pres">
      <dgm:prSet presAssocID="{73141AC0-7C15-43CE-98CB-9268CE7AF06D}" presName="pictA1" presStyleCnt="0"/>
      <dgm:spPr/>
    </dgm:pt>
    <dgm:pt modelId="{3EB8EE8A-14A1-420F-9A52-F2373E500948}" type="pres">
      <dgm:prSet presAssocID="{73141AC0-7C15-43CE-98CB-9268CE7AF06D}" presName="imageRepeatNode" presStyleLbl="alignNode1" presStyleIdx="0" presStyleCnt="5" custScaleX="78084" custLinFactNeighborX="-21582" custLinFactNeighborY="617"/>
      <dgm:spPr/>
      <dgm:t>
        <a:bodyPr/>
        <a:lstStyle/>
        <a:p>
          <a:endParaRPr lang="ru-RU"/>
        </a:p>
      </dgm:t>
    </dgm:pt>
    <dgm:pt modelId="{2B29C40F-3D18-4E3B-B129-0AFC97282359}" type="pres">
      <dgm:prSet presAssocID="{73141AC0-7C15-43CE-98CB-9268CE7AF06D}" presName="oneDotPict" presStyleCnt="0"/>
      <dgm:spPr/>
    </dgm:pt>
    <dgm:pt modelId="{BF8F3A9F-470F-4498-80DF-C4EA1EB33F78}" type="pres">
      <dgm:prSet presAssocID="{73141AC0-7C15-43CE-98CB-9268CE7AF06D}" presName="dotPict_11" presStyleLbl="solidFgAcc1" presStyleIdx="0" presStyleCnt="2"/>
      <dgm:spPr/>
    </dgm:pt>
    <dgm:pt modelId="{03332B78-64B2-4EBA-90EA-94A0DC2EF21C}" type="pres">
      <dgm:prSet presAssocID="{736A03B5-F495-4B92-B41A-D811BF0B014A}" presName="pictB2" presStyleLbl="alignNode1" presStyleIdx="1" presStyleCnt="5" custScaleX="158800" custLinFactNeighborX="-16787" custLinFactNeighborY="1050"/>
      <dgm:spPr/>
    </dgm:pt>
    <dgm:pt modelId="{36F09F6A-1D62-408D-9316-A2291AFD7C5F}" type="pres">
      <dgm:prSet presAssocID="{736A03B5-F495-4B92-B41A-D811BF0B014A}" presName="pictB3" presStyleLbl="alignNode1" presStyleIdx="2" presStyleCnt="5" custScaleX="170688" custLinFactNeighborX="-16440" custLinFactNeighborY="4511"/>
      <dgm:spPr/>
    </dgm:pt>
    <dgm:pt modelId="{F7118872-D4F8-47FC-A50C-07813A36F90D}" type="pres">
      <dgm:prSet presAssocID="{736A03B5-F495-4B92-B41A-D811BF0B014A}" presName="pictB4" presStyleLbl="alignNode1" presStyleIdx="3" presStyleCnt="5" custScaleX="131602" custLinFactX="-10199" custLinFactNeighborX="-100000" custLinFactNeighborY="11870"/>
      <dgm:spPr/>
    </dgm:pt>
    <dgm:pt modelId="{DFA8952A-6C31-43E0-957D-58A055C6D902}" type="pres">
      <dgm:prSet presAssocID="{736A03B5-F495-4B92-B41A-D811BF0B014A}" presName="pictB5" presStyleLbl="alignNode1" presStyleIdx="4" presStyleCnt="5" custScaleX="129056" custLinFactX="-8926" custLinFactNeighborX="-100000" custLinFactNeighborY="12583"/>
      <dgm:spPr/>
    </dgm:pt>
    <dgm:pt modelId="{4FBA5542-079E-4BD8-B612-3BEBFFA25DD3}" type="pres">
      <dgm:prSet presAssocID="{736A03B5-F495-4B92-B41A-D811BF0B014A}" presName="txLine" presStyleCnt="0"/>
      <dgm:spPr/>
    </dgm:pt>
    <dgm:pt modelId="{21B5BE24-8251-4CCC-981B-1B3FB2E31296}" type="pres">
      <dgm:prSet presAssocID="{2D69142A-D97C-49C4-8ADE-C1509B5F7D29}" presName="oneDotTx" presStyleCnt="0"/>
      <dgm:spPr/>
    </dgm:pt>
    <dgm:pt modelId="{894FCDC3-0B8A-4083-A316-D224A256DCE8}" type="pres">
      <dgm:prSet presAssocID="{2D69142A-D97C-49C4-8ADE-C1509B5F7D29}" presName="dotTx_11" presStyleLbl="solidFgAcc1" presStyleIdx="1" presStyleCnt="2"/>
      <dgm:spPr/>
    </dgm:pt>
    <dgm:pt modelId="{58CAD384-9A60-4CD7-B762-F11C7BD95063}" type="pres">
      <dgm:prSet presAssocID="{2D69142A-D97C-49C4-8ADE-C1509B5F7D29}" presName="Name37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7CEB37D-C1AA-4888-BD99-48E3F069D772}" type="presOf" srcId="{736A03B5-F495-4B92-B41A-D811BF0B014A}" destId="{FFEFD191-85BC-4ECA-A93F-41853BA9D7E7}" srcOrd="0" destOrd="0" presId="urn:microsoft.com/office/officeart/2009/3/layout/SpiralPicture"/>
    <dgm:cxn modelId="{A542B879-EFD3-4087-8194-CC3799E2A46E}" type="presOf" srcId="{73141AC0-7C15-43CE-98CB-9268CE7AF06D}" destId="{3EB8EE8A-14A1-420F-9A52-F2373E500948}" srcOrd="0" destOrd="0" presId="urn:microsoft.com/office/officeart/2009/3/layout/SpiralPicture"/>
    <dgm:cxn modelId="{1AB23571-CB3B-4E09-A30A-7E4A795D4B7E}" type="presOf" srcId="{2D69142A-D97C-49C4-8ADE-C1509B5F7D29}" destId="{58CAD384-9A60-4CD7-B762-F11C7BD95063}" srcOrd="0" destOrd="0" presId="urn:microsoft.com/office/officeart/2009/3/layout/SpiralPicture"/>
    <dgm:cxn modelId="{D56154EC-1C1E-4088-A2B9-C2D808552CFA}" srcId="{736A03B5-F495-4B92-B41A-D811BF0B014A}" destId="{2D69142A-D97C-49C4-8ADE-C1509B5F7D29}" srcOrd="0" destOrd="0" parTransId="{B6DE17BC-D3AA-461E-9369-3E9FC05C4453}" sibTransId="{73141AC0-7C15-43CE-98CB-9268CE7AF06D}"/>
    <dgm:cxn modelId="{E1323F58-E360-449F-8D29-3BBCFEBEEAF6}" type="presParOf" srcId="{FFEFD191-85BC-4ECA-A93F-41853BA9D7E7}" destId="{E4F8475D-EBB8-4451-8BC3-918949267F63}" srcOrd="0" destOrd="0" presId="urn:microsoft.com/office/officeart/2009/3/layout/SpiralPicture"/>
    <dgm:cxn modelId="{A8021083-1B1B-44F8-96A5-325ACDB40E61}" type="presParOf" srcId="{E4F8475D-EBB8-4451-8BC3-918949267F63}" destId="{B46A5BDA-5209-4632-A967-F7ABCCD2BD2B}" srcOrd="0" destOrd="0" presId="urn:microsoft.com/office/officeart/2009/3/layout/SpiralPicture"/>
    <dgm:cxn modelId="{5C401B34-93E3-4C20-B2D8-BAE11E7B724C}" type="presParOf" srcId="{E4F8475D-EBB8-4451-8BC3-918949267F63}" destId="{87F26E50-714C-4FF2-B1A3-13FE7BCCDCAE}" srcOrd="1" destOrd="0" presId="urn:microsoft.com/office/officeart/2009/3/layout/SpiralPicture"/>
    <dgm:cxn modelId="{53F08132-4CC1-4168-A543-A0FAEC9D3852}" type="presParOf" srcId="{E4F8475D-EBB8-4451-8BC3-918949267F63}" destId="{9706C275-8385-4678-8AC4-C3EF5887D389}" srcOrd="2" destOrd="0" presId="urn:microsoft.com/office/officeart/2009/3/layout/SpiralPicture"/>
    <dgm:cxn modelId="{BA188839-64D7-4F90-A3B2-8811911ABAF7}" type="presParOf" srcId="{9706C275-8385-4678-8AC4-C3EF5887D389}" destId="{3EB8EE8A-14A1-420F-9A52-F2373E500948}" srcOrd="0" destOrd="0" presId="urn:microsoft.com/office/officeart/2009/3/layout/SpiralPicture"/>
    <dgm:cxn modelId="{4F4167FA-056A-4005-AFF0-E8540DFE6FFA}" type="presParOf" srcId="{E4F8475D-EBB8-4451-8BC3-918949267F63}" destId="{2B29C40F-3D18-4E3B-B129-0AFC97282359}" srcOrd="3" destOrd="0" presId="urn:microsoft.com/office/officeart/2009/3/layout/SpiralPicture"/>
    <dgm:cxn modelId="{FFA4F1A9-FA9E-403F-98D8-A2907781AA9E}" type="presParOf" srcId="{2B29C40F-3D18-4E3B-B129-0AFC97282359}" destId="{BF8F3A9F-470F-4498-80DF-C4EA1EB33F78}" srcOrd="0" destOrd="0" presId="urn:microsoft.com/office/officeart/2009/3/layout/SpiralPicture"/>
    <dgm:cxn modelId="{00FF67B9-4961-44FA-B0F5-9A7587BD849D}" type="presParOf" srcId="{E4F8475D-EBB8-4451-8BC3-918949267F63}" destId="{03332B78-64B2-4EBA-90EA-94A0DC2EF21C}" srcOrd="4" destOrd="0" presId="urn:microsoft.com/office/officeart/2009/3/layout/SpiralPicture"/>
    <dgm:cxn modelId="{F0090B2F-39E7-44E1-81F2-3C33E725F1E9}" type="presParOf" srcId="{E4F8475D-EBB8-4451-8BC3-918949267F63}" destId="{36F09F6A-1D62-408D-9316-A2291AFD7C5F}" srcOrd="5" destOrd="0" presId="urn:microsoft.com/office/officeart/2009/3/layout/SpiralPicture"/>
    <dgm:cxn modelId="{8A15C59E-4A47-44A3-894F-54CD934C8DCA}" type="presParOf" srcId="{E4F8475D-EBB8-4451-8BC3-918949267F63}" destId="{F7118872-D4F8-47FC-A50C-07813A36F90D}" srcOrd="6" destOrd="0" presId="urn:microsoft.com/office/officeart/2009/3/layout/SpiralPicture"/>
    <dgm:cxn modelId="{12F269E8-8BAD-41E2-BCD5-85AA0276A682}" type="presParOf" srcId="{E4F8475D-EBB8-4451-8BC3-918949267F63}" destId="{DFA8952A-6C31-43E0-957D-58A055C6D902}" srcOrd="7" destOrd="0" presId="urn:microsoft.com/office/officeart/2009/3/layout/SpiralPicture"/>
    <dgm:cxn modelId="{94D8182A-872A-4DE0-9F71-9DCE586F3DFE}" type="presParOf" srcId="{FFEFD191-85BC-4ECA-A93F-41853BA9D7E7}" destId="{4FBA5542-079E-4BD8-B612-3BEBFFA25DD3}" srcOrd="1" destOrd="0" presId="urn:microsoft.com/office/officeart/2009/3/layout/SpiralPicture"/>
    <dgm:cxn modelId="{C4E4D86F-5ACD-452D-9CFE-1FF350A72E16}" type="presParOf" srcId="{4FBA5542-079E-4BD8-B612-3BEBFFA25DD3}" destId="{21B5BE24-8251-4CCC-981B-1B3FB2E31296}" srcOrd="0" destOrd="0" presId="urn:microsoft.com/office/officeart/2009/3/layout/SpiralPicture"/>
    <dgm:cxn modelId="{ED983C7F-56C9-4ED7-BA82-0F58D9A304AF}" type="presParOf" srcId="{21B5BE24-8251-4CCC-981B-1B3FB2E31296}" destId="{894FCDC3-0B8A-4083-A316-D224A256DCE8}" srcOrd="0" destOrd="0" presId="urn:microsoft.com/office/officeart/2009/3/layout/SpiralPicture"/>
    <dgm:cxn modelId="{5FBC589A-A997-4C37-8EEA-BC52FCED802E}" type="presParOf" srcId="{4FBA5542-079E-4BD8-B612-3BEBFFA25DD3}" destId="{58CAD384-9A60-4CD7-B762-F11C7BD95063}" srcOrd="1" destOrd="0" presId="urn:microsoft.com/office/officeart/2009/3/layout/Spiral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8EE8A-14A1-420F-9A52-F2373E500948}">
      <dsp:nvSpPr>
        <dsp:cNvPr id="0" name=""/>
        <dsp:cNvSpPr/>
      </dsp:nvSpPr>
      <dsp:spPr>
        <a:xfrm>
          <a:off x="0" y="27106"/>
          <a:ext cx="3430467" cy="439330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8F3A9F-470F-4498-80DF-C4EA1EB33F78}">
      <dsp:nvSpPr>
        <dsp:cNvPr id="0" name=""/>
        <dsp:cNvSpPr/>
      </dsp:nvSpPr>
      <dsp:spPr>
        <a:xfrm>
          <a:off x="4574977" y="4233843"/>
          <a:ext cx="79730" cy="797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32B78-64B2-4EBA-90EA-94A0DC2EF21C}">
      <dsp:nvSpPr>
        <dsp:cNvPr id="0" name=""/>
        <dsp:cNvSpPr/>
      </dsp:nvSpPr>
      <dsp:spPr>
        <a:xfrm>
          <a:off x="3593125" y="28046"/>
          <a:ext cx="4241752" cy="26711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F09F6A-1D62-408D-9316-A2291AFD7C5F}">
      <dsp:nvSpPr>
        <dsp:cNvPr id="0" name=""/>
        <dsp:cNvSpPr/>
      </dsp:nvSpPr>
      <dsp:spPr>
        <a:xfrm>
          <a:off x="5024017" y="2836913"/>
          <a:ext cx="2782070" cy="16299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118872-D4F8-47FC-A50C-07813A36F90D}">
      <dsp:nvSpPr>
        <dsp:cNvPr id="0" name=""/>
        <dsp:cNvSpPr/>
      </dsp:nvSpPr>
      <dsp:spPr>
        <a:xfrm>
          <a:off x="3631158" y="3556991"/>
          <a:ext cx="1248842" cy="9489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A8952A-6C31-43E0-957D-58A055C6D902}">
      <dsp:nvSpPr>
        <dsp:cNvPr id="0" name=""/>
        <dsp:cNvSpPr/>
      </dsp:nvSpPr>
      <dsp:spPr>
        <a:xfrm>
          <a:off x="3655318" y="2836912"/>
          <a:ext cx="1224681" cy="5843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4FCDC3-0B8A-4083-A316-D224A256DCE8}">
      <dsp:nvSpPr>
        <dsp:cNvPr id="0" name=""/>
        <dsp:cNvSpPr/>
      </dsp:nvSpPr>
      <dsp:spPr>
        <a:xfrm>
          <a:off x="7721556" y="4777957"/>
          <a:ext cx="79419" cy="797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AD384-9A60-4CD7-B762-F11C7BD95063}">
      <dsp:nvSpPr>
        <dsp:cNvPr id="0" name=""/>
        <dsp:cNvSpPr/>
      </dsp:nvSpPr>
      <dsp:spPr>
        <a:xfrm>
          <a:off x="7800976" y="4652483"/>
          <a:ext cx="89648" cy="33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800976" y="4652483"/>
        <a:ext cx="89648" cy="330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piralPicture">
  <dgm:title val=""/>
  <dgm:desc val=""/>
  <dgm:catLst>
    <dgm:cat type="picture" pri="4000"/>
    <dgm:cat type="pictureconvert" pri="4000"/>
  </dgm:catLst>
  <dgm:samp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11" srcId="0" destId="1" srcOrd="0" destOrd="0"/>
        <dgm:cxn modelId="12" srcId="0" destId="2" srcOrd="0" destOrd="0"/>
        <dgm:cxn modelId="13" srcId="0" destId="3" srcOrd="0" destOrd="0"/>
        <dgm:cxn modelId="14" srcId="0" destId="4" srcOrd="0" destOrd="0"/>
        <dgm:cxn modelId="15" srcId="0" destId="5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5"/>
      <dgm:dir/>
    </dgm:varLst>
    <dgm:alg type="composite">
      <dgm:param type="ar" val="1.515"/>
    </dgm:alg>
    <dgm:shape xmlns:r="http://schemas.openxmlformats.org/officeDocument/2006/relationships" r:blip="">
      <dgm:adjLst/>
    </dgm:shape>
    <dgm:constrLst>
      <dgm:constr type="w" for="ch" forName="picts" refType="w"/>
      <dgm:constr type="h" for="ch" forName="picts" refType="h" fact="0.93"/>
      <dgm:constr type="b" for="ch" forName="txLine" refType="h"/>
      <dgm:constr type="w" for="ch" forName="txLine" refType="w"/>
      <dgm:constr type="h" for="ch" forName="txLine" refType="h" fact="0.07"/>
      <dgm:constr type="userD" for="des" refType="h" fact="0.016"/>
    </dgm:constrLst>
    <dgm:forEach name="Name1" axis="self" ptType="parTrans">
      <dgm:forEach name="Name2" axis="self" ptType="sibTrans" st="2">
        <dgm:forEach name="imageRepeat" axis="self">
          <dgm:layoutNode name="imageRepeatNode" styleLbl="alignNode1">
            <dgm:alg type="sp"/>
            <dgm:shape xmlns:r="http://schemas.openxmlformats.org/officeDocument/2006/relationships" type="rect" r:blip="" blipPhldr="1">
              <dgm:adjLst/>
            </dgm:shape>
            <dgm:presOf axis="self"/>
          </dgm:layoutNode>
        </dgm:forEach>
      </dgm:forEach>
    </dgm:forEach>
    <dgm:layoutNode name="picts">
      <dgm:alg type="composite"/>
      <dgm:shape xmlns:r="http://schemas.openxmlformats.org/officeDocument/2006/relationships" r:blip="">
        <dgm:adjLst/>
      </dgm:shape>
      <dgm:choose name="Name3">
        <dgm:if name="Name4" func="var" arg="dir" op="equ" val="norm">
          <dgm:constrLst>
            <dgm:constr type="userD"/>
            <dgm:constr type="w" for="ch" forName="space1" refType="h"/>
            <dgm:constr type="h" for="ch" forName="space1" refType="h"/>
            <dgm:constr type="r" for="ch" forName="space2" refType="w"/>
            <dgm:constr type="w" for="ch" forName="space2" refType="h" fact="0.608"/>
            <dgm:constr type="l" for="ch" forName="pictA1"/>
            <dgm:constr type="t" for="ch" forName="pictA1"/>
            <dgm:constr type="w" for="ch" forName="pictA1" refType="h"/>
            <dgm:constr type="h" for="ch" forName="pictA1" refType="h"/>
            <dgm:constr type="l" for="ch" forName="pictB1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r" for="ch" forName="pictA2" refType="w"/>
            <dgm:constr type="t" for="ch" forName="pictA2"/>
            <dgm:constr type="w" for="ch" forName="pictA2" refType="h" fact="0.608"/>
            <dgm:constr type="h" for="ch" forName="pictA2" refType="h" fact="0.608"/>
            <dgm:constr type="r" for="ch" forName="pictB2" refType="w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r" for="ch" forName="pictA3" refType="w"/>
            <dgm:constr type="b" for="ch" forName="pictA3" refType="h"/>
            <dgm:constr type="w" for="ch" forName="pictA3" refType="h" fact="0.371"/>
            <dgm:constr type="h" for="ch" forName="pictA3" refType="h" fact="0.371"/>
            <dgm:constr type="r" for="ch" forName="pictB3" refType="w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l" for="ch" forName="pictA4" refType="l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l" for="ch" forName="pictB4" refType="l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l" for="ch" forName="pictA5" refType="l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l" for="ch" forName="pictB5" refType="l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if>
        <dgm:else name="Name5">
          <dgm:constrLst>
            <dgm:constr type="userD"/>
            <dgm:constr type="w" for="ch" forName="space1" refType="h"/>
            <dgm:constr type="h" for="ch" forName="space1" refType="h"/>
            <dgm:constr type="l" for="ch" forName="space2"/>
            <dgm:constr type="w" for="ch" forName="space2" refType="h" fact="0.608"/>
            <dgm:constr type="r" for="ch" forName="pictA1" refType="w"/>
            <dgm:constr type="t" for="ch" forName="pictA1"/>
            <dgm:constr type="w" for="ch" forName="pictA1" refType="h"/>
            <dgm:constr type="h" for="ch" forName="pictA1" refType="h"/>
            <dgm:constr type="r" for="ch" forName="pictB1" refType="w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l" for="ch" forName="pictA2"/>
            <dgm:constr type="t" for="ch" forName="pictA2"/>
            <dgm:constr type="w" for="ch" forName="pictA2" refType="h" fact="0.608"/>
            <dgm:constr type="h" for="ch" forName="pictA2" refType="h" fact="0.608"/>
            <dgm:constr type="l" for="ch" forName="pictB2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l" for="ch" forName="pictA3"/>
            <dgm:constr type="b" for="ch" forName="pictA3" refType="h"/>
            <dgm:constr type="w" for="ch" forName="pictA3" refType="h" fact="0.371"/>
            <dgm:constr type="h" for="ch" forName="pictA3" refType="h" fact="0.371"/>
            <dgm:constr type="l" for="ch" forName="pictB3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r" for="ch" forName="pictA4" refType="r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r" for="ch" forName="pictB4" refType="r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r" for="ch" forName="pictA5" refType="r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r" for="ch" forName="pictB5" refType="r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else>
      </dgm:choose>
      <dgm:layoutNode name="space1">
        <dgm:alg type="sp"/>
        <dgm:shape xmlns:r="http://schemas.openxmlformats.org/officeDocument/2006/relationships" r:blip="">
          <dgm:adjLst/>
        </dgm:shape>
      </dgm:layoutNode>
      <dgm:layoutNode name="space2">
        <dgm:alg type="sp"/>
        <dgm:shape xmlns:r="http://schemas.openxmlformats.org/officeDocument/2006/relationships" r:blip="">
          <dgm:adjLst/>
        </dgm:shape>
      </dgm:layoutNode>
      <dgm:choose name="Name6">
        <dgm:if name="Name7" axis="ch" ptType="node" func="cnt" op="gte" val="1">
          <dgm:forEach name="Name8" axis="ch" ptType="sibTrans" hideLastTrans="0" cnt="1">
            <dgm:layoutNode name="pictA1">
              <dgm:alg type="sp"/>
              <dgm:shape xmlns:r="http://schemas.openxmlformats.org/officeDocument/2006/relationships" r:blip="">
                <dgm:adjLst/>
              </dgm:shape>
              <dgm:presOf/>
              <dgm:forEach name="Name9" ref="imageRepeat"/>
            </dgm:layoutNode>
            <dgm:layoutNode name="oneDot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11" refType="userD"/>
                <dgm:constr type="h" for="ch" forName="dotPict_11" refType="userD"/>
              </dgm:constrLst>
              <dgm:layoutNode name="dotPict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0">
          <dgm:layoutNode name="pictB1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1">
        <dgm:if name="Name12" axis="ch" ptType="node" func="cnt" op="gte" val="2">
          <dgm:forEach name="Name13" axis="ch" ptType="sibTrans" hideLastTrans="0" st="2" cnt="1">
            <dgm:layoutNode name="pictA2">
              <dgm:alg type="sp"/>
              <dgm:shape xmlns:r="http://schemas.openxmlformats.org/officeDocument/2006/relationships" r:blip="">
                <dgm:adjLst/>
              </dgm:shape>
              <dgm:presOf/>
              <dgm:forEach name="Name14" ref="imageRepeat"/>
            </dgm:layoutNode>
            <dgm:layoutNode name="two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21" refType="userD"/>
                <dgm:constr type="h" for="ch" forName="dotPict_21" refType="userD"/>
                <dgm:constr type="l" for="ch" forName="dotPict_22" refType="userD" fact="1.5"/>
                <dgm:constr type="w" for="ch" forName="dotPict_22" refType="userD"/>
                <dgm:constr type="h" for="ch" forName="dotPict_22" refType="userD"/>
              </dgm:constrLst>
              <dgm:layoutNode name="dotPict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5">
          <dgm:layoutNode name="pictB2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6">
        <dgm:if name="Name17" axis="ch" ptType="node" func="cnt" op="gte" val="3">
          <dgm:forEach name="Name18" axis="ch" ptType="sibTrans" hideLastTrans="0" st="3" cnt="1">
            <dgm:layoutNode name="pictA3">
              <dgm:alg type="sp"/>
              <dgm:shape xmlns:r="http://schemas.openxmlformats.org/officeDocument/2006/relationships" r:blip="">
                <dgm:adjLst/>
              </dgm:shape>
              <dgm:presOf/>
              <dgm:forEach name="Name19" ref="imageRepeat"/>
            </dgm:layoutNode>
            <dgm:layoutNode name="thre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31"/>
                <dgm:constr type="t" for="ch" forName="dotPict_31" refType="userD" fact="2.25"/>
                <dgm:constr type="w" for="ch" forName="dotPict_31" refType="userD"/>
                <dgm:constr type="h" for="ch" forName="dotPict_31" refType="userD"/>
                <dgm:constr type="l" for="ch" forName="dotPict_32" refType="userD" fact="1.125"/>
                <dgm:constr type="t" for="ch" forName="dotPict_32" refType="userD" fact="1.125"/>
                <dgm:constr type="w" for="ch" forName="dotPict_32" refType="userD"/>
                <dgm:constr type="h" for="ch" forName="dotPict_32" refType="userD"/>
                <dgm:constr type="l" for="ch" forName="dotPict_33" refType="userD" fact="2.25"/>
                <dgm:constr type="t" for="ch" forName="dotPict_33"/>
                <dgm:constr type="w" for="ch" forName="dotPict_33" refType="userD"/>
                <dgm:constr type="h" for="ch" forName="dotPict_33" refType="userD"/>
              </dgm:constrLst>
              <dgm:layoutNode name="dotPict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0">
          <dgm:layoutNode name="pictB3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1">
        <dgm:if name="Name22" axis="ch" ptType="node" func="cnt" op="gte" val="4">
          <dgm:forEach name="Name23" axis="ch" ptType="sibTrans" hideLastTrans="0" st="4" cnt="1">
            <dgm:layoutNode name="pictA4">
              <dgm:alg type="sp"/>
              <dgm:shape xmlns:r="http://schemas.openxmlformats.org/officeDocument/2006/relationships" r:blip="">
                <dgm:adjLst/>
              </dgm:shape>
              <dgm:presOf/>
              <dgm:forEach name="Name24" ref="imageRepeat"/>
            </dgm:layoutNode>
            <dgm:layoutNode name="four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41" refType="userD"/>
                <dgm:constr type="h" for="ch" forName="dotPict_41" refType="userD"/>
                <dgm:constr type="l" for="ch" forName="dotPict_42" refType="userD" fact="1.5"/>
                <dgm:constr type="w" for="ch" forName="dotPict_42" refType="userD"/>
                <dgm:constr type="h" for="ch" forName="dotPict_42" refType="userD"/>
                <dgm:constr type="t" for="ch" forName="dotPict_43" refType="userD" fact="1.5"/>
                <dgm:constr type="w" for="ch" forName="dotPict_43" refType="userD"/>
                <dgm:constr type="h" for="ch" forName="dotPict_43" refType="userD"/>
                <dgm:constr type="l" for="ch" forName="dotPict_44" refType="userD" fact="1.5"/>
                <dgm:constr type="t" for="ch" forName="dotPict_44" refType="userD" fact="1.5"/>
                <dgm:constr type="w" for="ch" forName="dotPict_44" refType="userD"/>
                <dgm:constr type="h" for="ch" forName="dotPict_44" refType="userD"/>
              </dgm:constrLst>
              <dgm:layoutNode name="dotPict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5">
          <dgm:layoutNode name="pictB4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6">
        <dgm:if name="Name27" axis="ch" ptType="node" func="cnt" op="gte" val="5">
          <dgm:forEach name="Name28" axis="ch" ptType="sibTrans" hideLastTrans="0" st="5" cnt="1">
            <dgm:layoutNode name="pictA5">
              <dgm:alg type="sp"/>
              <dgm:shape xmlns:r="http://schemas.openxmlformats.org/officeDocument/2006/relationships" r:blip="">
                <dgm:adjLst/>
              </dgm:shape>
              <dgm:presOf/>
              <dgm:forEach name="Name29" ref="imageRepeat"/>
            </dgm:layoutNode>
            <dgm:layoutNode name="fiv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51"/>
                <dgm:constr type="t" for="ch" forName="dotPict_51" refType="userD" fact="2.25"/>
                <dgm:constr type="w" for="ch" forName="dotPict_51" refType="userD"/>
                <dgm:constr type="h" for="ch" forName="dotPict_51" refType="userD"/>
                <dgm:constr type="l" for="ch" forName="dotPict_52" refType="userD" fact="1.125"/>
                <dgm:constr type="t" for="ch" forName="dotPict_52" refType="userD" fact="1.125"/>
                <dgm:constr type="w" for="ch" forName="dotPict_52" refType="userD"/>
                <dgm:constr type="h" for="ch" forName="dotPict_52" refType="userD"/>
                <dgm:constr type="l" for="ch" forName="dotPict_53" refType="userD" fact="2.25"/>
                <dgm:constr type="t" for="ch" forName="dotPict_53"/>
                <dgm:constr type="w" for="ch" forName="dotPict_53" refType="userD"/>
                <dgm:constr type="h" for="ch" forName="dotPict_53" refType="userD"/>
                <dgm:constr type="l" for="ch" forName="dotPict_54"/>
                <dgm:constr type="t" for="ch" forName="dotPict_54"/>
                <dgm:constr type="w" for="ch" forName="dotPict_54" refType="userD"/>
                <dgm:constr type="h" for="ch" forName="dotPict_54" refType="userD"/>
                <dgm:constr type="l" for="ch" forName="dotPict_55" refType="userD" fact="2.25"/>
                <dgm:constr type="t" for="ch" forName="dotPict_55" refType="userD" fact="2.25"/>
                <dgm:constr type="w" for="ch" forName="dotPict_55" refType="userD"/>
                <dgm:constr type="h" for="ch" forName="dotPict_55" refType="userD"/>
              </dgm:constrLst>
              <dgm:layoutNode name="dotPict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30">
          <dgm:layoutNode name="pictB5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</dgm:layoutNode>
    <dgm:layoutNode name="txLine">
      <dgm:choose name="Name31">
        <dgm:if name="Name32" func="var" arg="dir" op="equ" val="norm">
          <dgm:alg type="lin">
            <dgm:param type="horzAlign" val="r"/>
          </dgm:alg>
        </dgm:if>
        <dgm:else name="Name33">
          <dgm:alg type="lin">
            <dgm:param type="horzAlign" val="l"/>
            <dgm:param type="linDir" val="fromR"/>
          </dgm:alg>
        </dgm:else>
      </dgm:choose>
      <dgm:constrLst>
        <dgm:constr type="primFontSz" for="ch" ptType="node" op="equ" val="65"/>
        <dgm:constr type="w" for="ch" ptType="node" refType="primFontSz" refFor="ch" refPtType="node" fact="0.5"/>
        <dgm:constr type="h" for="ch" ptType="node" refType="h"/>
      </dgm:constrLst>
      <dgm:ruleLst>
        <dgm:rule type="primFontSz" for="ch" ptType="node" val="5" fact="NaN" max="NaN"/>
      </dgm:ruleLst>
      <dgm:forEach name="Name34" axis="ch" ptType="node">
        <dgm:choose name="Name35">
          <dgm:if name="Name36" axis="self" ptType="node" func="pos" op="equ" val="1">
            <dgm:layoutNode name="oneDot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11" refType="userD"/>
                <dgm:constr type="h" for="ch" forName="dotTx_11" refType="userD"/>
              </dgm:constrLst>
              <dgm:layoutNode name="dotTx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7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38" axis="self" ptType="node" func="pos" op="equ" val="2">
            <dgm:layoutNode name="two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21" refType="userD"/>
                <dgm:constr type="h" for="ch" forName="dotTx_21" refType="userD"/>
                <dgm:constr type="l" for="ch" forName="dotTx_22" refType="userD" fact="1.5"/>
                <dgm:constr type="w" for="ch" forName="dotTx_22" refType="userD"/>
                <dgm:constr type="h" for="ch" forName="dotTx_22" refType="userD"/>
              </dgm:constrLst>
              <dgm:layoutNode name="dotTx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9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0" axis="self" ptType="node" func="pos" op="equ" val="3">
            <dgm:layoutNode name="thre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31"/>
                <dgm:constr type="t" for="ch" forName="dotTx_31" refType="userD" fact="2.25"/>
                <dgm:constr type="w" for="ch" forName="dotTx_31" refType="userD"/>
                <dgm:constr type="h" for="ch" forName="dotTx_31" refType="userD"/>
                <dgm:constr type="l" for="ch" forName="dotTx_32" refType="userD" fact="1.125"/>
                <dgm:constr type="t" for="ch" forName="dotTx_32" refType="userD" fact="1.125"/>
                <dgm:constr type="w" for="ch" forName="dotTx_32" refType="userD"/>
                <dgm:constr type="h" for="ch" forName="dotTx_32" refType="userD"/>
                <dgm:constr type="l" for="ch" forName="dotTx_33" refType="userD" fact="2.25"/>
                <dgm:constr type="t" for="ch" forName="dotTx_33"/>
                <dgm:constr type="w" for="ch" forName="dotTx_33" refType="userD"/>
                <dgm:constr type="h" for="ch" forName="dotTx_33" refType="userD"/>
              </dgm:constrLst>
              <dgm:layoutNode name="dotTx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1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2" axis="self" ptType="node" func="pos" op="equ" val="4">
            <dgm:layoutNode name="four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41" refType="userD"/>
                <dgm:constr type="h" for="ch" forName="dotTx_41" refType="userD"/>
                <dgm:constr type="l" for="ch" forName="dotTx_42" refType="userD" fact="1.5"/>
                <dgm:constr type="w" for="ch" forName="dotTx_42" refType="userD"/>
                <dgm:constr type="h" for="ch" forName="dotTx_42" refType="userD"/>
                <dgm:constr type="t" for="ch" forName="dotTx_43" refType="userD" fact="1.5"/>
                <dgm:constr type="w" for="ch" forName="dotTx_43" refType="userD"/>
                <dgm:constr type="h" for="ch" forName="dotTx_43" refType="userD"/>
                <dgm:constr type="l" for="ch" forName="dotTx_44" refType="userD" fact="1.5"/>
                <dgm:constr type="t" for="ch" forName="dotTx_44" refType="userD" fact="1.5"/>
                <dgm:constr type="w" for="ch" forName="dotTx_44" refType="userD"/>
                <dgm:constr type="h" for="ch" forName="dotTx_44" refType="userD"/>
              </dgm:constrLst>
              <dgm:layoutNode name="dotTx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3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4" axis="self" ptType="node" func="pos" op="equ" val="5">
            <dgm:layoutNode name="fiv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51"/>
                <dgm:constr type="t" for="ch" forName="dotTx_51" refType="userD" fact="2.25"/>
                <dgm:constr type="w" for="ch" forName="dotTx_51" refType="userD"/>
                <dgm:constr type="h" for="ch" forName="dotTx_51" refType="userD"/>
                <dgm:constr type="l" for="ch" forName="dotTx_52" refType="userD" fact="1.125"/>
                <dgm:constr type="t" for="ch" forName="dotTx_52" refType="userD" fact="1.125"/>
                <dgm:constr type="w" for="ch" forName="dotTx_52" refType="userD"/>
                <dgm:constr type="h" for="ch" forName="dotTx_52" refType="userD"/>
                <dgm:constr type="l" for="ch" forName="dotTx_53" refType="userD" fact="2.25"/>
                <dgm:constr type="t" for="ch" forName="dotTx_53"/>
                <dgm:constr type="w" for="ch" forName="dotTx_53" refType="userD"/>
                <dgm:constr type="h" for="ch" forName="dotTx_53" refType="userD"/>
                <dgm:constr type="l" for="ch" forName="dotTx_54"/>
                <dgm:constr type="t" for="ch" forName="dotTx_54"/>
                <dgm:constr type="w" for="ch" forName="dotTx_54" refType="userD"/>
                <dgm:constr type="h" for="ch" forName="dotTx_54" refType="userD"/>
                <dgm:constr type="l" for="ch" forName="dotTx_55" refType="userD" fact="2.25"/>
                <dgm:constr type="t" for="ch" forName="dotTx_55" refType="userD" fact="2.25"/>
                <dgm:constr type="w" for="ch" forName="dotTx_55" refType="userD"/>
                <dgm:constr type="h" for="ch" forName="dotTx_55" refType="userD"/>
              </dgm:constrLst>
              <dgm:layoutNode name="dotTx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5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else name="Name46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81AC7-B974-49A2-8AD6-B3ED70E765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Лаборатория интеллектуальных вычислительных систем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0A694-0F66-44A1-A636-A87AA8FFD6C8}"/>
              </a:ext>
            </a:extLst>
          </p:cNvPr>
          <p:cNvSpPr txBox="1"/>
          <p:nvPr/>
        </p:nvSpPr>
        <p:spPr>
          <a:xfrm>
            <a:off x="1763688" y="116632"/>
            <a:ext cx="54366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 Федеральное государственное автономное образовательное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высшего образования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«ЮЖНЫЙ ФЕДЕРАЛЬНЫЙ УНИВЕРСИТЕТ»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(ФГАОУ ВО «ЮФУ») 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компьютерных технологий и информационной безопасности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0A8392-3621-49A5-BE70-8C051FFF8B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60" y="198120"/>
            <a:ext cx="1524000" cy="10210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73B317-7515-44A8-BE8F-6A7C7F321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0" y="164829"/>
            <a:ext cx="1524000" cy="102108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внутренний, игрушка, компьютер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71064F4A-1787-4634-930B-58D038A6B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82" y="4511675"/>
            <a:ext cx="2605216" cy="17526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плоский, воздух, летит, пара&#10;&#10;Автоматически созданное описание">
            <a:extLst>
              <a:ext uri="{FF2B5EF4-FFF2-40B4-BE49-F238E27FC236}">
                <a16:creationId xmlns:a16="http://schemas.microsoft.com/office/drawing/2014/main" id="{B05C1439-431D-466C-9454-F46F7BA77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3" y="4988689"/>
            <a:ext cx="2304409" cy="1288628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плоский, воздух, самолет, старый&#10;&#10;Автоматически созданное описание">
            <a:extLst>
              <a:ext uri="{FF2B5EF4-FFF2-40B4-BE49-F238E27FC236}">
                <a16:creationId xmlns:a16="http://schemas.microsoft.com/office/drawing/2014/main" id="{5BC6C9A6-6159-4C48-A63B-7B983616EA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024" y="2865437"/>
            <a:ext cx="1869976" cy="1289639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объект, держит&#10;&#10;Автоматически созданное описание">
            <a:extLst>
              <a:ext uri="{FF2B5EF4-FFF2-40B4-BE49-F238E27FC236}">
                <a16:creationId xmlns:a16="http://schemas.microsoft.com/office/drawing/2014/main" id="{9983F0B0-8B95-4A53-B886-BAF1E1115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12" y="3581240"/>
            <a:ext cx="3145532" cy="31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5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Нейронные сети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2896"/>
            <a:ext cx="3638000" cy="22322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348880"/>
            <a:ext cx="461258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Экономический эффект от использования систем компьютерного зрения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 затрат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Операционные преимущества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качества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 непродуктивных затрат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безопасности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 данных и отслеживание параметров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401108"/>
            <a:ext cx="3275856" cy="24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Экономический эффект от использования систем компьютерного зрения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72816"/>
            <a:ext cx="8931072" cy="34563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6520101" cy="53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4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2A41D-6460-405A-8C81-529EB55B0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6632"/>
            <a:ext cx="7772400" cy="1470025"/>
          </a:xfrm>
        </p:spPr>
        <p:txBody>
          <a:bodyPr>
            <a:normAutofit/>
          </a:bodyPr>
          <a:lstStyle/>
          <a:p>
            <a:r>
              <a:rPr lang="ru-RU" sz="3200" dirty="0">
                <a:cs typeface="Times New Roman" panose="02020603050405020304" pitchFamily="18" charset="0"/>
              </a:rPr>
              <a:t>Элементы веб-разработки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59260C-0AE9-430E-BA1C-250C75BAE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11" y="5172682"/>
            <a:ext cx="2881325" cy="1523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80085E-B32A-4DAB-9DD7-283CDE1CB9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45328"/>
            <a:ext cx="3501249" cy="18836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653A56-7A6D-4F06-813C-764A12991D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219721"/>
            <a:ext cx="4067944" cy="109961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A7F1648F-1E3D-4DF6-9CC3-A7954E371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03244"/>
            <a:ext cx="3338594" cy="14838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116851"/>
            <a:ext cx="2526585" cy="25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00A5B-DB59-468C-B052-19047B84B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200" dirty="0">
                <a:cs typeface="Times New Roman" panose="02020603050405020304" pitchFamily="18" charset="0"/>
              </a:rPr>
              <a:t>Проект</a:t>
            </a:r>
            <a:r>
              <a:rPr lang="en-US" sz="3200" dirty="0">
                <a:cs typeface="Times New Roman" panose="02020603050405020304" pitchFamily="18" charset="0"/>
              </a:rPr>
              <a:t> </a:t>
            </a:r>
            <a:r>
              <a:rPr lang="ru-RU" sz="3200" dirty="0">
                <a:cs typeface="Times New Roman" panose="02020603050405020304" pitchFamily="18" charset="0"/>
              </a:rPr>
              <a:t>«</a:t>
            </a:r>
            <a:r>
              <a:rPr lang="ru-RU" sz="3200" b="0" i="0" dirty="0">
                <a:effectLst/>
                <a:cs typeface="Times New Roman" panose="02020603050405020304" pitchFamily="18" charset="0"/>
              </a:rPr>
              <a:t>Разработка интеллектуальной системы анализа видеоданных</a:t>
            </a:r>
            <a:r>
              <a:rPr lang="ru-RU" sz="3200" dirty="0">
                <a:cs typeface="Times New Roman" panose="02020603050405020304" pitchFamily="18" charset="0"/>
              </a:rPr>
              <a:t>» 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3AB7E148-63CE-49AB-B26A-44DA68E63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692712"/>
              </p:ext>
            </p:extLst>
          </p:nvPr>
        </p:nvGraphicFramePr>
        <p:xfrm>
          <a:off x="611560" y="1700808"/>
          <a:ext cx="8624416" cy="4983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4F93E53-0EB8-4C02-8DE1-D96FC89F32A3}"/>
              </a:ext>
            </a:extLst>
          </p:cNvPr>
          <p:cNvSpPr txBox="1"/>
          <p:nvPr/>
        </p:nvSpPr>
        <p:spPr>
          <a:xfrm>
            <a:off x="4268275" y="1772816"/>
            <a:ext cx="4248472" cy="258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ru-RU" sz="1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выполнения</a:t>
            </a: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данного проекта является создание программного обеспечения для интеллектуальной обработки видеоданных.</a:t>
            </a:r>
            <a:b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Количество находящихся на объекте людей;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Скорость и маршруты перемещения посетителей;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ru-RU" sz="1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Основное назначение 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данного продукта – автоматизированный сбор данных о посетителях объекта в целях аналитики (количество находящихся на объекте </a:t>
            </a:r>
            <a:r>
              <a:rPr lang="ru-RU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людей,скорость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маршруты перемещения посетителей)</a:t>
            </a: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074AD-4271-4BE3-95D9-26672C7BF03F}"/>
              </a:ext>
            </a:extLst>
          </p:cNvPr>
          <p:cNvSpPr txBox="1"/>
          <p:nvPr/>
        </p:nvSpPr>
        <p:spPr>
          <a:xfrm>
            <a:off x="5652120" y="4509120"/>
            <a:ext cx="283233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</a:rPr>
              <a:t>   </a:t>
            </a:r>
            <a:r>
              <a:rPr lang="ru-RU" sz="1400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Второстепенные задачи </a:t>
            </a:r>
            <a:r>
              <a:rPr lang="ru-RU" sz="14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включают автоматизацию процессов предполагаемых предприятий-клиентов, исходя из полученных данных.</a:t>
            </a:r>
            <a:r>
              <a:rPr lang="ru-RU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Данный проект выиграл грант «Умник Цифровая Россия 2020»</a:t>
            </a:r>
            <a:endParaRPr lang="ru-RU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4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874806-63F4-43B0-930C-26202B6D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400" dirty="0">
                <a:cs typeface="Times New Roman" panose="02020603050405020304" pitchFamily="18" charset="0"/>
              </a:rPr>
              <a:t>Проект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ru-RU" sz="2400" dirty="0">
                <a:cs typeface="Times New Roman" panose="02020603050405020304" pitchFamily="18" charset="0"/>
              </a:rPr>
              <a:t>«Программно-аппаратный комплекс для усиления мер безопасности на нерегулируемых пешеходных переходах»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FDD2AB-F45E-4423-AE14-6B5959BC0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4088" y="1556792"/>
            <a:ext cx="3456384" cy="381642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</a:rPr>
              <a:t>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</a:t>
            </a:r>
            <a:r>
              <a:rPr kumimoji="0" lang="ru-RU" altLang="ru-RU" sz="15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част</a:t>
            </a: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ь</a:t>
            </a:r>
            <a:r>
              <a:rPr kumimoji="0" lang="ru-RU" altLang="ru-RU" sz="15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продукта будет отвечать за распознавание пешеходов и  автомобилей на контролируемом участке дорожного движения, предупреждать о приближении автомобилей и нахождении пешехода на дороге, а также собирать и анализировать статистическую информацию относительно дорожного трафика.</a:t>
            </a:r>
          </a:p>
          <a:p>
            <a:pPr marL="0" indent="0">
              <a:lnSpc>
                <a:spcPct val="90000"/>
              </a:lnSpc>
              <a:buNone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Для реализации системы оповещения автомобилистов и пешеходов предполагается использовать алгоритмы их распознавания в видеопотоке как объектов и разделение выбранного участка видеонаблюдения на зоны, при перемещении в которых программа будет выполнять соответствующие инструкции в зависимости от классификации находящегося в них объекта </a:t>
            </a:r>
          </a:p>
          <a:p>
            <a:pPr>
              <a:lnSpc>
                <a:spcPct val="90000"/>
              </a:lnSpc>
            </a:pPr>
            <a:endParaRPr kumimoji="0" lang="ru-RU" altLang="ru-RU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>
              <a:lnSpc>
                <a:spcPct val="90000"/>
              </a:lnSpc>
            </a:pPr>
            <a:endParaRPr lang="ru-RU" sz="1500" dirty="0"/>
          </a:p>
        </p:txBody>
      </p:sp>
      <p:pic>
        <p:nvPicPr>
          <p:cNvPr id="4" name="output (2) (2)">
            <a:hlinkClick r:id="" action="ppaction://media"/>
            <a:extLst>
              <a:ext uri="{FF2B5EF4-FFF2-40B4-BE49-F238E27FC236}">
                <a16:creationId xmlns:a16="http://schemas.microsoft.com/office/drawing/2014/main" id="{9B5CFD2C-2465-4DA2-8EE7-F8F9AF9011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691515"/>
            <a:ext cx="5071888" cy="28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A0316-8E79-4520-8A8D-195BDD88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 fontScale="90000"/>
          </a:bodyPr>
          <a:lstStyle/>
          <a:p>
            <a:r>
              <a:rPr lang="ru-RU" sz="3200" dirty="0">
                <a:cs typeface="Times New Roman" panose="02020603050405020304" pitchFamily="18" charset="0"/>
              </a:rPr>
              <a:t>Проект «</a:t>
            </a:r>
            <a:r>
              <a:rPr lang="ru-RU" sz="3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Интеллектуальная система безопасности, основанная на идентификации личности</a:t>
            </a:r>
            <a:r>
              <a:rPr lang="ru-RU" sz="3200" dirty="0"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9B4A9D3-9A1F-4494-B632-F219CD01A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Одна из задач, в области которой алгоритмы компьютерного зрения могут в значительной степени помочь в усовершенствовании уже имеющихся наработок – это автоматизация систем контрольно-пропускных пунктов. Внедрение интеллектуальных систем видеоанализа позволяет уменьшить время, необходимое для пропуска одного человека, а также снизить риски прохождения через КПП нежелательных лиц.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Мы разработали программно-аппаратный комплекс, распознающий лицо человека и проверяющий его наличие в базе данных. Далее на этой основе системой принимается решение, пропускать человека или нет.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mediahandle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746CF1C-5796-BC4A-9E15-74AC2402A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5800" y="1623165"/>
            <a:ext cx="4218973" cy="325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31451-5749-4EE9-8649-AABC7477A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65" y="-4091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>
                <a:cs typeface="Times New Roman" panose="02020603050405020304" pitchFamily="18" charset="0"/>
              </a:rPr>
              <a:t>Интеллектуальная система распознавания живых организмов</a:t>
            </a:r>
          </a:p>
        </p:txBody>
      </p:sp>
      <p:pic>
        <p:nvPicPr>
          <p:cNvPr id="6" name="Объект 5" descr="Изображение выглядит как текст, компьютер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2A1CA815-462E-4763-96E1-F9AC154E1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38909"/>
            <a:ext cx="5111096" cy="33843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D2DDF-FACB-44F4-8A44-AA63BDA1DF00}"/>
              </a:ext>
            </a:extLst>
          </p:cNvPr>
          <p:cNvSpPr txBox="1"/>
          <p:nvPr/>
        </p:nvSpPr>
        <p:spPr>
          <a:xfrm>
            <a:off x="246449" y="4653136"/>
            <a:ext cx="86032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проект направлен на распознавание большого количества живых организмов малых размеров с целью упрощения процедуры подсчёта уже имеющихся видов, а также выявления новых видов, которые могут появляться вследствие изменения климатических условий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выполняется совместно с НИИ МВС ЮФУ и ЮНЦ РАН в рамках гранта РФФИ.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/>
              <a:t> 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4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Практичекое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применение</a:t>
            </a:r>
            <a:endParaRPr lang="ru-RU" sz="4000" dirty="0"/>
          </a:p>
        </p:txBody>
      </p:sp>
      <p:pic>
        <p:nvPicPr>
          <p:cNvPr id="5" name="2022-02-25 20-56-49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1628800"/>
            <a:ext cx="8064896" cy="4536505"/>
          </a:xfrm>
        </p:spPr>
      </p:pic>
    </p:spTree>
    <p:extLst>
      <p:ext uri="{BB962C8B-B14F-4D97-AF65-F5344CB8AC3E}">
        <p14:creationId xmlns:p14="http://schemas.microsoft.com/office/powerpoint/2010/main" val="20307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1266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Практичекое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применение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2022-02-25 21-04-02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323" y="1154266"/>
            <a:ext cx="8440293" cy="4747666"/>
          </a:xfrm>
        </p:spPr>
      </p:pic>
    </p:spTree>
    <p:extLst>
      <p:ext uri="{BB962C8B-B14F-4D97-AF65-F5344CB8AC3E}">
        <p14:creationId xmlns:p14="http://schemas.microsoft.com/office/powerpoint/2010/main" val="213355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A56FA-A7D9-4B95-A0D2-966808BD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СКБ «КИТ»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C3B1-7B5F-4AA5-BB2C-5405B9924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36" y="846138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Студенческое конструкторское бюро «КИТ» создано на базе института компьютерных технологий и информационной безопасности с целью развития технического творчества студентов. В СКБ студенты работают в рамках занятий проектной деятельностью и создают собственные технологические проекты. Инициативу студентов поддерживают аспиранты и преподаватели ИКТИБ, а также представители бизнеса – партнеры СКБ. СКБ «КИТ» предоставляет возможности:</a:t>
            </a:r>
          </a:p>
          <a:p>
            <a:pPr marL="0" indent="450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выполнять технологические задачи реального рынка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0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познакомиться с будущими работодателями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0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найти команду единомышленников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0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прокачать свои навыки в разработке и управлении проектами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0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доступ к современному оборудованию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0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участвовать в форумах, конкурсах и путешествовать по всему миру!</a:t>
            </a: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92E143-FF5A-4AFC-9E2F-62ACB057B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941168"/>
            <a:ext cx="6480720" cy="17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6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1F3F9D-E5B8-47EB-9E59-F3DA6870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38" y="95759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>
                <a:cs typeface="Times New Roman" panose="02020603050405020304" pitchFamily="18" charset="0"/>
              </a:rPr>
              <a:t>Свяжитесь с нами, чтобы работать в лаборатории</a:t>
            </a:r>
            <a:endParaRPr lang="ru-RU" sz="32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12E8F4-80E6-4F75-BA03-839365315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96638" y="1600200"/>
            <a:ext cx="4038600" cy="4525963"/>
          </a:xfrm>
        </p:spPr>
        <p:txBody>
          <a:bodyPr/>
          <a:lstStyle/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Волощук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Вадим Игоревич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Лаборант СКБ КИТ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vvoloshcuk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@sfedu.ru</a:t>
            </a:r>
          </a:p>
          <a:p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6A656A4-C37A-471E-B437-6B8B517AEA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Козловский Александр Вячеславович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лаборатории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Телефон: +7-988-898-07-79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kozlovskiy@sfedu.ru</a:t>
            </a:r>
          </a:p>
          <a:p>
            <a:endParaRPr lang="ru-RU" dirty="0"/>
          </a:p>
        </p:txBody>
      </p:sp>
      <p:pic>
        <p:nvPicPr>
          <p:cNvPr id="9" name="Рисунок 8" descr="Изображение выглядит как текст, стена, человек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E5EB87BC-6C8A-4190-9D33-DB3925C6C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9219"/>
            <a:ext cx="2888833" cy="35985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12" y="1223626"/>
            <a:ext cx="2864251" cy="36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-993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/>
            </a:r>
            <a:br>
              <a:rPr lang="ru-RU" sz="4000" dirty="0"/>
            </a:br>
            <a:r>
              <a:rPr lang="ru-RU" sz="3600" dirty="0"/>
              <a:t>Основы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760639"/>
          </a:xfrm>
        </p:spPr>
        <p:txBody>
          <a:bodyPr>
            <a:normAutofit fontScale="25000" lnSpcReduction="20000"/>
          </a:bodyPr>
          <a:lstStyle/>
          <a:p>
            <a:pPr marL="0" indent="576000" algn="just">
              <a:lnSpc>
                <a:spcPct val="1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Компьютерное зрение (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CV), в том числе машинное зрение (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MV) – это автоматическая фиксация и обработка изображений, как неподвижных, так и движущихся объектов при помощи компьютерных </a:t>
            </a:r>
            <a:r>
              <a:rPr lang="ru-RU" sz="5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средств. 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России также используется термин «техническое зрение».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 компьютерное зрение широко применяется для многих компонентов цифровой экономики: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«Умный город» (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Интеллектуальные транспортные системы ИТС (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Intelligent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Автономные автомобили (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Driverless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системы помощи водителю ADAS (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Advanced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driver-assistance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Беспилотные летательные аппараты (в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т.ч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дроны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Высокотехнологичное сельское хозяйство (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Agriculture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 медицина (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eHealth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военного применения,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Аддитивное производство (3D-printing)</a:t>
            </a:r>
          </a:p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64CD4-9486-45D0-94BF-7F0896DD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86" y="4221088"/>
            <a:ext cx="2756992" cy="183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5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4968"/>
          </a:xfrm>
        </p:spPr>
        <p:txBody>
          <a:bodyPr>
            <a:normAutofit/>
          </a:bodyPr>
          <a:lstStyle/>
          <a:p>
            <a:r>
              <a:rPr lang="ru-RU" sz="3200" dirty="0"/>
              <a:t>Основы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7306" y="1043608"/>
            <a:ext cx="8280920" cy="5697760"/>
          </a:xfrm>
        </p:spPr>
        <p:txBody>
          <a:bodyPr>
            <a:normAutofit fontScale="25000" lnSpcReduction="20000"/>
          </a:bodyPr>
          <a:lstStyle/>
          <a:p>
            <a:pPr marL="0" indent="576000" algn="just">
              <a:lnSpc>
                <a:spcPct val="1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«Компьютерное зрение»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 путают </a:t>
            </a:r>
            <a:r>
              <a:rPr lang="ru-RU" sz="5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5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видеоаналитикой</a:t>
            </a:r>
            <a:r>
              <a:rPr lang="ru-RU" sz="5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Однако,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видеоаналитика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составной частью компьютерного зрения в части анализа изображения.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Компьютерное зрение (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это технология (а также область исследований) по автоматизации понимания того, что мы видим в окружающем мире.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Видеоаналитика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(VCA,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это частные приложения компьютерного зрения, которые извлекают информацию и знания из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видеоконтента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то есть дают ответы на вопросы: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Кто: распознавание и идентификация людей;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Что: объекты, действия, события, поведение, взаимоотношения;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Где: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геолокация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пространственная (3D) и планарная (2D) локация;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Когда: маркировка даты и времени, сезона.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Три основных типа приложений </a:t>
            </a:r>
            <a:r>
              <a:rPr lang="ru-R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видеоаналитики</a:t>
            </a:r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Ретроспектива: что уже случилось, т.е. управление архивами видеозаписей, поиск, сортировка, получение юридических доказательств;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Настоящий момент: что происходит сейчас, т.е. контроль ситуации, получение предупреждений в реальном времени, кодирование, компрессия видеопотока;</a:t>
            </a:r>
          </a:p>
          <a:p>
            <a:pPr marL="0" indent="57600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Взгляд в будущее: что может или скорее всего произойдёт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560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424936" cy="5649491"/>
          </a:xfrm>
        </p:spPr>
        <p:txBody>
          <a:bodyPr>
            <a:normAutofit/>
          </a:bodyPr>
          <a:lstStyle/>
          <a:p>
            <a:pPr marL="0" indent="576000" algn="just">
              <a:lnSpc>
                <a:spcPct val="16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CV заключаются, главным образом, в получении полезной информации (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из фото- или видеоизображений. Наиболее употребительными задачами CV могут быть:</a:t>
            </a:r>
          </a:p>
          <a:p>
            <a:pPr marL="0" indent="576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калибровки камер и оптических систем, как состоящих из одной камеры, так и набора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камер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576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определения движения по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изображениям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576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определения препятствий по ходу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движения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576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3D-облаке по стереокамере или набору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камер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576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одной камере за счёт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движения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576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распознавания объектов на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сцене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576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пространственной реконструкции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сцены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576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локализации изображения в заранее известной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сцене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576000" algn="just">
              <a:lnSpc>
                <a:spcPct val="160000"/>
              </a:lnSpc>
              <a:spcBef>
                <a:spcPts val="0"/>
              </a:spcBef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анализа отличия в наборе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86408" y="299789"/>
            <a:ext cx="7571184" cy="50405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/>
            </a:r>
            <a:br>
              <a:rPr lang="en-US" sz="4000" dirty="0"/>
            </a:br>
            <a:r>
              <a:rPr lang="ru-RU" sz="3600" dirty="0"/>
              <a:t>Задачи CV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3E6381-38E4-4CDA-89AA-75E425AF0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690939"/>
            <a:ext cx="1867272" cy="18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Распознавание объектов и локализация в заранее снятой сцене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объекта – распознавание на изображении одной категории объекта, обычно, самой заметной. Такой вид распознавания чаще всего используется в смартфонах, оснащённых «искусственным интеллектом».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Локализация объекта – объект не только распознаётся, но и локализуется на исходном изображении.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Детектирование объекта – на изображении могут быть объекты разных классов, которые распознаются и локализуются на исходном изображении.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Сегментация объектов – для каждого объекта не только распознаётся его класс и его местоположение, но также выделяются границы объекта на изображении.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769877"/>
            <a:ext cx="3600400" cy="17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2452" y="116632"/>
            <a:ext cx="6779096" cy="562074"/>
          </a:xfrm>
        </p:spPr>
        <p:txBody>
          <a:bodyPr>
            <a:noAutofit/>
          </a:bodyPr>
          <a:lstStyle/>
          <a:p>
            <a:r>
              <a:rPr lang="ru-RU" sz="3200" dirty="0"/>
              <a:t>Технологии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30614"/>
          </a:xfrm>
        </p:spPr>
        <p:txBody>
          <a:bodyPr>
            <a:normAutofit fontScale="40000" lnSpcReduction="20000"/>
          </a:bodyPr>
          <a:lstStyle/>
          <a:p>
            <a:pPr marL="0" indent="0" algn="just">
              <a:lnSpc>
                <a:spcPct val="1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компьютерного зрения включают следующие основные компоненты:</a:t>
            </a:r>
          </a:p>
          <a:p>
            <a:pPr marL="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подсветку объекта (не всегда требуется) и оптику (линзы и объективы)</a:t>
            </a:r>
          </a:p>
          <a:p>
            <a:pPr marL="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сенсорную матрицу для проецирования изображения</a:t>
            </a:r>
          </a:p>
          <a:p>
            <a:pPr marL="0" algn="just">
              <a:lnSpc>
                <a:spcPct val="180000"/>
              </a:lnSpc>
              <a:spcBef>
                <a:spcPts val="0"/>
              </a:spcBef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обработки изображения, полученного с матрицы.</a:t>
            </a:r>
          </a:p>
          <a:p>
            <a:pPr marL="0" indent="0" algn="just">
              <a:lnSpc>
                <a:spcPct val="1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98" y="4204444"/>
            <a:ext cx="3227850" cy="2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7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FE09A0-4877-4293-8EE8-AEBC20E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>
                <a:cs typeface="Times New Roman" panose="02020603050405020304" pitchFamily="18" charset="0"/>
              </a:rPr>
              <a:t>Используемые технологии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C661CD-08D1-45F4-947B-89E3EC59E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77" y="4419114"/>
            <a:ext cx="2652102" cy="18509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98EF4F-F86B-477B-9FB9-90BB91D031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403648"/>
            <a:ext cx="2429683" cy="24296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AB7AAB-BB43-4295-BBEC-98F3E0AD57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361" y="4077072"/>
            <a:ext cx="3079661" cy="20162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23383" y="1253366"/>
            <a:ext cx="4572000" cy="30433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Минимальные знания, необходимые для освоения компьютерного зрения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Уверенное владение синтаксисом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Математический анализ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алгебра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 глубокого обучения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4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cs typeface="Times New Roman" panose="02020603050405020304" pitchFamily="18" charset="0"/>
              </a:rPr>
              <a:t>Библиотеки ПО компьютерного зрения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052736"/>
            <a:ext cx="8363272" cy="5073427"/>
          </a:xfrm>
        </p:spPr>
        <p:txBody>
          <a:bodyPr>
            <a:normAutofit/>
          </a:bodyPr>
          <a:lstStyle/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библиотека алгоритмов компьютерного зрения, обработки изображений и численных алгоритмов общего назначения. Реализована на языке C/C++, также разрабатывается для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Ruby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Lua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других языков.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PCL (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крупномасштабный открытый проект для обработки 2D/3D-изображений и облаков точек. Платформа PCL содержит множество алгоритмов, включая фильтрацию, оценку характеристик, реконструкцию поверхности, регистрацию, подбор модели и сегментацию.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(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Operating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платформа разработки ПО для роботов. Она представляет собой набор инструментов, библиотек и соглашений, которые упрощают разработки сложных и эффективных программ для управления многими типами роботов.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— высокоуровневый язык и интерактивная среда для программирования, численных расчётов и визуализации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результатов. С помощью MATLAB можно анализировать данные, разрабатывать алгоритмы, создавать модели и приложения.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 (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Unified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программно-аппаратная архитектура параллельных вычислений, которая позволяет существенно увеличить вычислительную производительность благодаря использованию графических процессоров фирмы 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581128"/>
            <a:ext cx="3189165" cy="20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571</Words>
  <Application>Microsoft Office PowerPoint</Application>
  <PresentationFormat>Экран (4:3)</PresentationFormat>
  <Paragraphs>135</Paragraphs>
  <Slides>20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Тема Office</vt:lpstr>
      <vt:lpstr>Лаборатория интеллектуальных вычислительных систем</vt:lpstr>
      <vt:lpstr>СКБ «КИТ» </vt:lpstr>
      <vt:lpstr> Основы компьютерного зрения</vt:lpstr>
      <vt:lpstr>Основы компьютерного зрения</vt:lpstr>
      <vt:lpstr> Задачи CV </vt:lpstr>
      <vt:lpstr>Распознавание объектов и локализация в заранее снятой сцене </vt:lpstr>
      <vt:lpstr>Технологии</vt:lpstr>
      <vt:lpstr>Используемые технологии</vt:lpstr>
      <vt:lpstr>Библиотеки ПО компьютерного зрения </vt:lpstr>
      <vt:lpstr>Нейронные сети</vt:lpstr>
      <vt:lpstr>Экономический эффект от использования систем компьютерного зрения</vt:lpstr>
      <vt:lpstr>Экономический эффект от использования систем компьютерного зрения </vt:lpstr>
      <vt:lpstr>Элементы веб-разработки</vt:lpstr>
      <vt:lpstr>Проект «Разработка интеллектуальной системы анализа видеоданных» </vt:lpstr>
      <vt:lpstr>Проект «Программно-аппаратный комплекс для усиления мер безопасности на нерегулируемых пешеходных переходах»</vt:lpstr>
      <vt:lpstr>Проект «Интеллектуальная система безопасности, основанная на идентификации личности»</vt:lpstr>
      <vt:lpstr>Интеллектуальная система распознавания живых организмов</vt:lpstr>
      <vt:lpstr>Практичекое применение</vt:lpstr>
      <vt:lpstr>Практичекое применение</vt:lpstr>
      <vt:lpstr>Свяжитесь с нами, чтобы работать в лаборатории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Лаборатория интеллектуальных вычислительных систем</dc:title>
  <dc:creator>Воронин Артем Максимович</dc:creator>
  <cp:lastModifiedBy>SKB-KIT_VRLab</cp:lastModifiedBy>
  <cp:revision>28</cp:revision>
  <dcterms:created xsi:type="dcterms:W3CDTF">2020-11-02T14:32:17Z</dcterms:created>
  <dcterms:modified xsi:type="dcterms:W3CDTF">2022-02-26T08:43:45Z</dcterms:modified>
</cp:coreProperties>
</file>